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handoutMasterIdLst>
    <p:handoutMasterId r:id="rId11"/>
  </p:handoutMasterIdLst>
  <p:sldIdLst>
    <p:sldId id="256" r:id="rId2"/>
    <p:sldId id="263" r:id="rId3"/>
    <p:sldId id="262" r:id="rId4"/>
    <p:sldId id="266" r:id="rId5"/>
    <p:sldId id="264" r:id="rId6"/>
    <p:sldId id="257" r:id="rId7"/>
    <p:sldId id="258" r:id="rId8"/>
    <p:sldId id="260" r:id="rId9"/>
    <p:sldId id="261" r:id="rId10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DD870025-4B53-46C6-9DE9-8380A3033EC2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D9066B8A-2635-4D1F-9401-D638DD0DF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27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2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894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38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5510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88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7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41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2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8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27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76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4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0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24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16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4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6F64DC-AB04-4D6A-B764-3D3690039ED5}" type="datetimeFigureOut">
              <a:rPr lang="en-US" smtClean="0"/>
              <a:t>2/24/2015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315C0-B5E1-4BBC-8D0A-231DDA5CC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9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  <p:sldLayoutId id="214748374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b="1" dirty="0" smtClean="0"/>
              <a:t>The Later Crusades &amp; the Effects of the Crusades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February ___, 2015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9109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669866" cy="2419271"/>
          </a:xfrm>
        </p:spPr>
        <p:txBody>
          <a:bodyPr/>
          <a:lstStyle/>
          <a:p>
            <a:r>
              <a:rPr lang="en-US" dirty="0" smtClean="0"/>
              <a:t>What do we remember about the start of the Crusades and the first few Crusades?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219" y="2717442"/>
            <a:ext cx="7970968" cy="270153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19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Later Crusades (1152-1291)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971" y="1468193"/>
            <a:ext cx="11320529" cy="5087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“The </a:t>
            </a:r>
            <a:r>
              <a:rPr lang="en-US" sz="3200" dirty="0"/>
              <a:t>treaty formed by Saladin and Richard I </a:t>
            </a:r>
            <a:r>
              <a:rPr lang="en-US" sz="3200" dirty="0" smtClean="0"/>
              <a:t>during the 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Crusade in 1152 may </a:t>
            </a:r>
            <a:r>
              <a:rPr lang="en-US" sz="3200" dirty="0"/>
              <a:t>have appeared to end the crusades, but it did not. Ten years after the treaty was </a:t>
            </a:r>
            <a:r>
              <a:rPr lang="en-US" sz="3200" dirty="0" smtClean="0"/>
              <a:t>signed, </a:t>
            </a:r>
            <a:r>
              <a:rPr lang="en-US" sz="3200" dirty="0"/>
              <a:t>Pope Innocent III sent the Crusaders out again for a </a:t>
            </a:r>
            <a:r>
              <a:rPr lang="en-US" sz="3200" dirty="0" smtClean="0"/>
              <a:t>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/>
              <a:t>Crusade. Three more followed after that, along with a few unnumbered Crusades. These later Crusades were not as focused on the Holy land as the original four- instead, the focus was on eradicating enemies of Christianity</a:t>
            </a:r>
            <a:r>
              <a:rPr lang="en-US" sz="3200" dirty="0" smtClean="0"/>
              <a:t>.”  -</a:t>
            </a:r>
            <a:r>
              <a:rPr lang="en-US" sz="3200" dirty="0" err="1" smtClean="0"/>
              <a:t>Annelise</a:t>
            </a:r>
            <a:r>
              <a:rPr lang="en-US" sz="3200" dirty="0" smtClean="0"/>
              <a:t>, Eric, </a:t>
            </a:r>
            <a:r>
              <a:rPr lang="en-US" sz="3200" dirty="0" err="1" smtClean="0"/>
              <a:t>Alim</a:t>
            </a:r>
            <a:r>
              <a:rPr lang="en-US" sz="3200" dirty="0" smtClean="0"/>
              <a:t>, Josh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0154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“official end” of the Crusades (1291)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490" y="2021984"/>
            <a:ext cx="9251363" cy="4226416"/>
          </a:xfrm>
        </p:spPr>
        <p:txBody>
          <a:bodyPr/>
          <a:lstStyle/>
          <a:p>
            <a:r>
              <a:rPr lang="en-US" sz="3600" dirty="0" smtClean="0"/>
              <a:t>There were 9 numbered Crusades in total, and many other non-numbered ones</a:t>
            </a:r>
          </a:p>
          <a:p>
            <a:r>
              <a:rPr lang="en-US" sz="3600" dirty="0" smtClean="0"/>
              <a:t>1291: Christians are officially kicked out of Acre, their last stronghold in the holy 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57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259534"/>
            <a:ext cx="9404723" cy="963958"/>
          </a:xfrm>
        </p:spPr>
        <p:txBody>
          <a:bodyPr/>
          <a:lstStyle/>
          <a:p>
            <a:r>
              <a:rPr lang="en-US" b="1" dirty="0"/>
              <a:t>Why did the Crusades End?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08" y="1416676"/>
            <a:ext cx="11384924" cy="5215944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sz="3200" dirty="0"/>
              <a:t>The Crusades depended on the Pope’s authority—and this was decreasing!!</a:t>
            </a:r>
          </a:p>
          <a:p>
            <a:pPr fontAlgn="base"/>
            <a:r>
              <a:rPr lang="en-US" sz="3200" dirty="0"/>
              <a:t>The Crusades were </a:t>
            </a:r>
            <a:r>
              <a:rPr lang="en-US" sz="3200" i="1" dirty="0"/>
              <a:t>supposed</a:t>
            </a:r>
            <a:r>
              <a:rPr lang="en-US" sz="3200" dirty="0"/>
              <a:t> to be the will of God… but Christians began to doubt this as they lost Crusades battles</a:t>
            </a:r>
          </a:p>
          <a:p>
            <a:pPr marL="0" indent="0" fontAlgn="base">
              <a:buNone/>
            </a:pPr>
            <a:r>
              <a:rPr lang="en-US" sz="3200" dirty="0" smtClean="0"/>
              <a:t>Also…</a:t>
            </a:r>
          </a:p>
          <a:p>
            <a:pPr fontAlgn="base"/>
            <a:r>
              <a:rPr lang="en-US" sz="3200" dirty="0" smtClean="0"/>
              <a:t>Crusading </a:t>
            </a:r>
            <a:r>
              <a:rPr lang="en-US" sz="3200" dirty="0"/>
              <a:t>became more and more expensive. </a:t>
            </a:r>
          </a:p>
          <a:p>
            <a:pPr fontAlgn="base"/>
            <a:r>
              <a:rPr lang="en-US" sz="3200" dirty="0"/>
              <a:t>The East was less </a:t>
            </a:r>
            <a:r>
              <a:rPr lang="en-US" sz="3200" dirty="0" smtClean="0"/>
              <a:t>mysterious for Europeans</a:t>
            </a:r>
          </a:p>
          <a:p>
            <a:pPr fontAlgn="base"/>
            <a:r>
              <a:rPr lang="en-US" sz="3200" dirty="0" smtClean="0"/>
              <a:t>European leaders </a:t>
            </a:r>
            <a:r>
              <a:rPr lang="en-US" sz="3200" dirty="0"/>
              <a:t>became more interested in events within their countries than events </a:t>
            </a:r>
            <a:r>
              <a:rPr lang="en-US" sz="3200" dirty="0" smtClean="0"/>
              <a:t>outside of them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49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208393" y="1970468"/>
            <a:ext cx="2859109" cy="2730321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Effects for Europeans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043699"/>
              </p:ext>
            </p:extLst>
          </p:nvPr>
        </p:nvGraphicFramePr>
        <p:xfrm>
          <a:off x="141666" y="0"/>
          <a:ext cx="8899304" cy="6736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9304"/>
              </a:tblGrid>
              <a:tr h="1158619">
                <a:tc>
                  <a:txBody>
                    <a:bodyPr/>
                    <a:lstStyle/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600" b="1" dirty="0" smtClean="0"/>
                        <a:t>Economic</a:t>
                      </a:r>
                      <a:endParaRPr lang="en-US" sz="3600" b="1" dirty="0"/>
                    </a:p>
                  </a:txBody>
                  <a:tcPr/>
                </a:tc>
              </a:tr>
              <a:tr h="535809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600" dirty="0" smtClean="0"/>
                        <a:t>Increased the use of money because Crusaders needed to buy things instead of bartering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36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600" dirty="0" smtClean="0"/>
                        <a:t>Start</a:t>
                      </a:r>
                      <a:r>
                        <a:rPr lang="en-US" sz="3600" baseline="0" dirty="0" smtClean="0"/>
                        <a:t> of banks: some knights performed functions like giving loans and helping with investments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3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Kings started a tax system to raise funds for the Crusades</a:t>
                      </a:r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1536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365708"/>
              </p:ext>
            </p:extLst>
          </p:nvPr>
        </p:nvGraphicFramePr>
        <p:xfrm>
          <a:off x="510884" y="0"/>
          <a:ext cx="8272507" cy="6645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2507"/>
              </a:tblGrid>
              <a:tr h="1097407">
                <a:tc>
                  <a:txBody>
                    <a:bodyPr/>
                    <a:lstStyle/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000" b="1" dirty="0" smtClean="0"/>
                        <a:t>Societal</a:t>
                      </a:r>
                      <a:endParaRPr lang="en-US" sz="3000" b="1" dirty="0"/>
                    </a:p>
                  </a:txBody>
                  <a:tcPr/>
                </a:tc>
              </a:tr>
              <a:tr h="554809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dirty="0" smtClean="0"/>
                        <a:t>The Pope’s power decreased</a:t>
                      </a:r>
                      <a:r>
                        <a:rPr lang="en-US" sz="3200" baseline="0" dirty="0" smtClean="0"/>
                        <a:t> and thus the kings’ power increased; this eventually led to feudalism </a:t>
                      </a:r>
                      <a:r>
                        <a:rPr lang="en-US" sz="3200" baseline="0" dirty="0" smtClean="0"/>
                        <a:t>ending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32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New experiences from Middle East: Europeans began to eat melons, apricots, sesame </a:t>
                      </a:r>
                      <a:r>
                        <a:rPr lang="en-US" sz="3200" baseline="0" dirty="0" smtClean="0"/>
                        <a:t>seeds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32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Began to use spices like </a:t>
                      </a:r>
                      <a:r>
                        <a:rPr lang="en-US" sz="3200" baseline="0" dirty="0" smtClean="0"/>
                        <a:t>pepper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32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200" baseline="0" dirty="0" smtClean="0"/>
                        <a:t>Ultimately led to an increase in trade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 flipH="1">
            <a:off x="9208393" y="1970468"/>
            <a:ext cx="2859109" cy="27303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600" b="1" smtClean="0"/>
              <a:t>Effects for Europeans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735898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8" y="967872"/>
            <a:ext cx="2884868" cy="4222313"/>
          </a:xfrm>
        </p:spPr>
        <p:txBody>
          <a:bodyPr/>
          <a:lstStyle/>
          <a:p>
            <a:r>
              <a:rPr lang="en-US" b="1" dirty="0" smtClean="0"/>
              <a:t>Effects </a:t>
            </a:r>
            <a:br>
              <a:rPr lang="en-US" b="1" dirty="0" smtClean="0"/>
            </a:br>
            <a:r>
              <a:rPr lang="en-US" b="1" dirty="0" smtClean="0"/>
              <a:t>for Muslims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682389"/>
              </p:ext>
            </p:extLst>
          </p:nvPr>
        </p:nvGraphicFramePr>
        <p:xfrm>
          <a:off x="3769239" y="0"/>
          <a:ext cx="8272507" cy="6900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2507"/>
              </a:tblGrid>
              <a:tr h="1352282">
                <a:tc>
                  <a:txBody>
                    <a:bodyPr/>
                    <a:lstStyle/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600" b="1" dirty="0" smtClean="0"/>
                        <a:t>A</a:t>
                      </a:r>
                      <a:r>
                        <a:rPr lang="en-US" sz="3600" b="1" baseline="0" dirty="0" smtClean="0"/>
                        <a:t> Smaller Impact…</a:t>
                      </a:r>
                      <a:endParaRPr lang="en-US" sz="3600" b="1" dirty="0"/>
                    </a:p>
                  </a:txBody>
                  <a:tcPr/>
                </a:tc>
              </a:tr>
              <a:tr h="554809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3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This was because at the time of the Crusades, Muslims had a very advanced society in comparison to Christians in Western Europe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360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They had less to gain!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224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578" y="967872"/>
            <a:ext cx="2884868" cy="4222313"/>
          </a:xfrm>
        </p:spPr>
        <p:txBody>
          <a:bodyPr/>
          <a:lstStyle/>
          <a:p>
            <a:r>
              <a:rPr lang="en-US" b="1" dirty="0" smtClean="0"/>
              <a:t>Effects </a:t>
            </a:r>
            <a:br>
              <a:rPr lang="en-US" b="1" dirty="0" smtClean="0"/>
            </a:br>
            <a:r>
              <a:rPr lang="en-US" b="1" dirty="0" smtClean="0"/>
              <a:t>for Muslims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8711488"/>
              </p:ext>
            </p:extLst>
          </p:nvPr>
        </p:nvGraphicFramePr>
        <p:xfrm>
          <a:off x="3747752" y="51516"/>
          <a:ext cx="8293994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3994"/>
              </a:tblGrid>
              <a:tr h="875763">
                <a:tc>
                  <a:txBody>
                    <a:bodyPr/>
                    <a:lstStyle/>
                    <a:p>
                      <a:pPr algn="ctr"/>
                      <a:endParaRPr lang="en-US" sz="3000" b="1" dirty="0" smtClean="0"/>
                    </a:p>
                    <a:p>
                      <a:pPr algn="ctr"/>
                      <a:r>
                        <a:rPr lang="en-US" sz="3600" b="1" dirty="0" smtClean="0"/>
                        <a:t>The effects</a:t>
                      </a:r>
                      <a:r>
                        <a:rPr lang="en-US" sz="3600" b="1" baseline="0" dirty="0" smtClean="0"/>
                        <a:t>…</a:t>
                      </a:r>
                      <a:endParaRPr lang="en-US" sz="3600" b="1" dirty="0"/>
                    </a:p>
                  </a:txBody>
                  <a:tcPr/>
                </a:tc>
              </a:tr>
              <a:tr h="5411319">
                <a:tc>
                  <a:txBody>
                    <a:bodyPr/>
                    <a:lstStyle/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Learned about new weapons &amp; military strategies/ideas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endParaRPr lang="en-US" sz="3600" baseline="0" dirty="0" smtClean="0"/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Began to form a standing army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endParaRPr lang="en-US" sz="3600" baseline="0" dirty="0" smtClean="0"/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Merchants became wealthy from trade with Europe</a:t>
                      </a:r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endParaRPr lang="en-US" sz="3600" baseline="0" dirty="0" smtClean="0"/>
                    </a:p>
                    <a:p>
                      <a:pPr marL="571500" indent="-571500">
                        <a:buFont typeface="Arial" panose="020B0604020202020204" pitchFamily="34" charset="0"/>
                        <a:buChar char="•"/>
                      </a:pPr>
                      <a:r>
                        <a:rPr lang="en-US" sz="3600" baseline="0" dirty="0" smtClean="0"/>
                        <a:t>Increased unity from having had a “common enemy”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19774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1595</TotalTime>
  <Words>406</Words>
  <Application>Microsoft Office PowerPoint</Application>
  <PresentationFormat>Widescreen</PresentationFormat>
  <Paragraphs>51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Ion</vt:lpstr>
      <vt:lpstr>The Later Crusades &amp; the Effects of the Crusades</vt:lpstr>
      <vt:lpstr>What do we remember about the start of the Crusades and the first few Crusades? </vt:lpstr>
      <vt:lpstr>The Later Crusades (1152-1291)</vt:lpstr>
      <vt:lpstr>The “official end” of the Crusades (1291)</vt:lpstr>
      <vt:lpstr>Why did the Crusades End? </vt:lpstr>
      <vt:lpstr>Effects for Europeans</vt:lpstr>
      <vt:lpstr>ECONOMIC</vt:lpstr>
      <vt:lpstr>Effects  for Muslims</vt:lpstr>
      <vt:lpstr>Effects  for Muslims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Later Crusades &amp; the Effects of the Crusades</dc:title>
  <dc:creator>Elaina</dc:creator>
  <cp:lastModifiedBy>Elaina</cp:lastModifiedBy>
  <cp:revision>10</cp:revision>
  <cp:lastPrinted>2015-02-25T14:06:11Z</cp:lastPrinted>
  <dcterms:created xsi:type="dcterms:W3CDTF">2015-02-24T22:53:49Z</dcterms:created>
  <dcterms:modified xsi:type="dcterms:W3CDTF">2015-02-26T01:29:49Z</dcterms:modified>
</cp:coreProperties>
</file>